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9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44FC6F-6236-4B53-B290-B67D74BA315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227699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4FC6F-6236-4B53-B290-B67D74BA315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141292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4FC6F-6236-4B53-B290-B67D74BA315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65443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44FC6F-6236-4B53-B290-B67D74BA315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102794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44FC6F-6236-4B53-B290-B67D74BA315C}"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9673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44FC6F-6236-4B53-B290-B67D74BA315C}"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316334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FC6F-6236-4B53-B290-B67D74BA315C}"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133860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44FC6F-6236-4B53-B290-B67D74BA315C}"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301031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FC6F-6236-4B53-B290-B67D74BA315C}"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225768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44FC6F-6236-4B53-B290-B67D74BA315C}"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281101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44FC6F-6236-4B53-B290-B67D74BA315C}"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5B81F-1CCB-4E72-8CE6-16A858E6872F}" type="slidenum">
              <a:rPr lang="en-US" smtClean="0"/>
              <a:t>‹#›</a:t>
            </a:fld>
            <a:endParaRPr lang="en-US"/>
          </a:p>
        </p:txBody>
      </p:sp>
    </p:spTree>
    <p:extLst>
      <p:ext uri="{BB962C8B-B14F-4D97-AF65-F5344CB8AC3E}">
        <p14:creationId xmlns:p14="http://schemas.microsoft.com/office/powerpoint/2010/main" val="373996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A44FC6F-6236-4B53-B290-B67D74BA315C}" type="datetimeFigureOut">
              <a:rPr lang="en-US" smtClean="0"/>
              <a:t>9/1/2020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F5B81F-1CCB-4E72-8CE6-16A858E6872F}" type="slidenum">
              <a:rPr lang="en-US" smtClean="0"/>
              <a:t>‹#›</a:t>
            </a:fld>
            <a:endParaRPr lang="en-US"/>
          </a:p>
        </p:txBody>
      </p:sp>
    </p:spTree>
    <p:extLst>
      <p:ext uri="{BB962C8B-B14F-4D97-AF65-F5344CB8AC3E}">
        <p14:creationId xmlns:p14="http://schemas.microsoft.com/office/powerpoint/2010/main" val="1294014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biopharma@intertek.com?subject=Enquiry%20from%20CPhI%20Online%20Profil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intertek.com/pharmaceutical/article-physicochemical-liposome-analysis/" TargetMode="External"/><Relationship Id="rId4" Type="http://schemas.openxmlformats.org/officeDocument/2006/relationships/hyperlink" Target="http://www.intertek.com/pharmaceutic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11018F5-35FC-4231-8040-25668B17C826}"/>
              </a:ext>
            </a:extLst>
          </p:cNvPr>
          <p:cNvSpPr/>
          <p:nvPr/>
        </p:nvSpPr>
        <p:spPr>
          <a:xfrm>
            <a:off x="1149586" y="6545498"/>
            <a:ext cx="2808051" cy="2808051"/>
          </a:xfrm>
          <a:prstGeom prst="ellipse">
            <a:avLst/>
          </a:prstGeom>
          <a:pattFill prst="ltDn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0AEA95E3-0980-4088-957A-DA63D9880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664" y="645763"/>
            <a:ext cx="1185862" cy="401987"/>
          </a:xfrm>
          <a:prstGeom prst="rect">
            <a:avLst/>
          </a:prstGeom>
        </p:spPr>
      </p:pic>
      <p:sp>
        <p:nvSpPr>
          <p:cNvPr id="7" name="Oval 6">
            <a:extLst>
              <a:ext uri="{FF2B5EF4-FFF2-40B4-BE49-F238E27FC236}">
                <a16:creationId xmlns:a16="http://schemas.microsoft.com/office/drawing/2014/main" id="{A5E2D4A3-9779-4B29-A9C2-DABDA904783B}"/>
              </a:ext>
            </a:extLst>
          </p:cNvPr>
          <p:cNvSpPr/>
          <p:nvPr/>
        </p:nvSpPr>
        <p:spPr>
          <a:xfrm>
            <a:off x="2838450" y="5524500"/>
            <a:ext cx="5181600" cy="5181600"/>
          </a:xfrm>
          <a:prstGeom prst="ellipse">
            <a:avLst/>
          </a:prstGeom>
          <a:blipFill dpi="0" rotWithShape="1">
            <a:blip r:embed="rId3"/>
            <a:srcRect/>
            <a:stretch>
              <a:fillRect/>
            </a:stretch>
          </a:bli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2EB0C38-4752-4055-8F1E-5EDEBD86961A}"/>
              </a:ext>
            </a:extLst>
          </p:cNvPr>
          <p:cNvSpPr/>
          <p:nvPr/>
        </p:nvSpPr>
        <p:spPr>
          <a:xfrm>
            <a:off x="2125899" y="8724900"/>
            <a:ext cx="1905000" cy="1905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440BBD-9670-4ABE-A7F7-867CDA2F0793}"/>
              </a:ext>
            </a:extLst>
          </p:cNvPr>
          <p:cNvSpPr txBox="1"/>
          <p:nvPr/>
        </p:nvSpPr>
        <p:spPr>
          <a:xfrm>
            <a:off x="559036" y="1962150"/>
            <a:ext cx="5181600" cy="2585323"/>
          </a:xfrm>
          <a:prstGeom prst="rect">
            <a:avLst/>
          </a:prstGeom>
          <a:noFill/>
        </p:spPr>
        <p:txBody>
          <a:bodyPr wrap="square" rtlCol="0">
            <a:spAutoFit/>
          </a:bodyPr>
          <a:lstStyle/>
          <a:p>
            <a:r>
              <a:rPr lang="en-GB" sz="2400" dirty="0">
                <a:latin typeface="Arial Narrow" panose="020B0606020202030204" pitchFamily="34" charset="0"/>
              </a:rPr>
              <a:t>WHITEPAPER</a:t>
            </a:r>
          </a:p>
          <a:p>
            <a:endParaRPr lang="en-GB" sz="2000" dirty="0">
              <a:latin typeface="Arial Narrow" panose="020B0606020202030204" pitchFamily="34" charset="0"/>
            </a:endParaRPr>
          </a:p>
          <a:p>
            <a:pPr algn="l"/>
            <a:r>
              <a:rPr lang="en-US" sz="2800" b="1" dirty="0">
                <a:latin typeface="Arial Narrow" panose="020B0606020202030204" pitchFamily="34" charset="0"/>
              </a:rPr>
              <a:t>PHYSICOCHEMICAL PROPERTIES </a:t>
            </a:r>
            <a:r>
              <a:rPr lang="en-GB" sz="2800" b="1" dirty="0">
                <a:solidFill>
                  <a:schemeClr val="accent4"/>
                </a:solidFill>
                <a:latin typeface="Arial Narrow" panose="020B0606020202030204" pitchFamily="34" charset="0"/>
              </a:rPr>
              <a:t>OF LIPOSOMAL ADVANCED DRUG DELIVERY TECHNOLOGIES</a:t>
            </a:r>
          </a:p>
          <a:p>
            <a:endParaRPr lang="en-GB" sz="2000" dirty="0">
              <a:latin typeface="Arial Narrow" panose="020B0606020202030204" pitchFamily="34" charset="0"/>
            </a:endParaRPr>
          </a:p>
          <a:p>
            <a:r>
              <a:rPr lang="en-GB" sz="1400" dirty="0"/>
              <a:t>intertek.com/pharmaceutical</a:t>
            </a:r>
            <a:endParaRPr lang="en-US" sz="1400" dirty="0"/>
          </a:p>
        </p:txBody>
      </p:sp>
    </p:spTree>
    <p:extLst>
      <p:ext uri="{BB962C8B-B14F-4D97-AF65-F5344CB8AC3E}">
        <p14:creationId xmlns:p14="http://schemas.microsoft.com/office/powerpoint/2010/main" val="85053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0AEA95E3-0980-4088-957A-DA63D9880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664" y="8989663"/>
            <a:ext cx="1185862" cy="401987"/>
          </a:xfrm>
          <a:prstGeom prst="rect">
            <a:avLst/>
          </a:prstGeom>
        </p:spPr>
      </p:pic>
      <p:sp>
        <p:nvSpPr>
          <p:cNvPr id="10" name="TextBox 9">
            <a:extLst>
              <a:ext uri="{FF2B5EF4-FFF2-40B4-BE49-F238E27FC236}">
                <a16:creationId xmlns:a16="http://schemas.microsoft.com/office/drawing/2014/main" id="{AA440BBD-9670-4ABE-A7F7-867CDA2F0793}"/>
              </a:ext>
            </a:extLst>
          </p:cNvPr>
          <p:cNvSpPr txBox="1"/>
          <p:nvPr/>
        </p:nvSpPr>
        <p:spPr>
          <a:xfrm>
            <a:off x="559036" y="1962150"/>
            <a:ext cx="5181600" cy="2652008"/>
          </a:xfrm>
          <a:prstGeom prst="rect">
            <a:avLst/>
          </a:prstGeom>
          <a:noFill/>
        </p:spPr>
        <p:txBody>
          <a:bodyPr wrap="square" rtlCol="0">
            <a:spAutoFit/>
          </a:bodyPr>
          <a:lstStyle/>
          <a:p>
            <a:pPr>
              <a:lnSpc>
                <a:spcPts val="2800"/>
              </a:lnSpc>
            </a:pPr>
            <a:r>
              <a:rPr lang="en-GB" sz="2400" dirty="0">
                <a:solidFill>
                  <a:schemeClr val="accent4"/>
                </a:solidFill>
                <a:latin typeface="Arial Narrow" panose="020B0606020202030204" pitchFamily="34" charset="0"/>
              </a:rPr>
              <a:t>ABSTRACT</a:t>
            </a:r>
          </a:p>
          <a:p>
            <a:endParaRPr lang="en-US" sz="1100" b="0" i="0" u="none" strike="noStrike" baseline="0" dirty="0">
              <a:solidFill>
                <a:srgbClr val="000000"/>
              </a:solidFill>
              <a:latin typeface="Neo Sans Std Light"/>
            </a:endParaRPr>
          </a:p>
          <a:p>
            <a:pPr algn="l"/>
            <a:r>
              <a:rPr lang="en-US" sz="1100" b="0" i="0" dirty="0">
                <a:effectLst/>
                <a:latin typeface="Neo Sans W01"/>
              </a:rPr>
              <a:t>Liposomes are having an increasing impact in the field of advanced drug delivery. They can help protect and </a:t>
            </a:r>
            <a:r>
              <a:rPr lang="en-US" sz="1100" b="0" i="0" dirty="0" err="1">
                <a:effectLst/>
                <a:latin typeface="Neo Sans W01"/>
              </a:rPr>
              <a:t>stabilise</a:t>
            </a:r>
            <a:r>
              <a:rPr lang="en-US" sz="1100" b="0" i="0" dirty="0">
                <a:effectLst/>
                <a:latin typeface="Neo Sans W01"/>
              </a:rPr>
              <a:t> therapeutic compounds and overcome obstacles to cellular and tissue uptake, enabling effective delivery of encapsulated compounds to target sites while minimizing systemic toxicity. </a:t>
            </a:r>
          </a:p>
          <a:p>
            <a:pPr algn="l"/>
            <a:endParaRPr lang="en-US" sz="1100" b="0" i="0" dirty="0">
              <a:effectLst/>
              <a:latin typeface="Neo Sans W01"/>
            </a:endParaRPr>
          </a:p>
          <a:p>
            <a:pPr algn="l"/>
            <a:r>
              <a:rPr lang="en-US" sz="1100" b="0" i="0" dirty="0">
                <a:effectLst/>
                <a:latin typeface="Neo Sans W01"/>
              </a:rPr>
              <a:t>In this whitepaper, Intertek’s Justine Ponzi, Senior Scientist, describes analytical approaches to evaluate the physicochemical properties of liposomes for drug delivery systems according to the FDA Guidance for Liposome Drug Products, Chemistry, Manufacturing, and Controls; Human Pharmacokinetics and Bioavailability; and Labeling Documentation.</a:t>
            </a:r>
          </a:p>
          <a:p>
            <a:endParaRPr lang="en-US" sz="1100" dirty="0">
              <a:solidFill>
                <a:srgbClr val="00B0F0"/>
              </a:solidFill>
              <a:latin typeface="Neo Sans Std Light"/>
            </a:endParaRPr>
          </a:p>
          <a:p>
            <a:r>
              <a:rPr lang="en-US" sz="1100" b="1" dirty="0">
                <a:solidFill>
                  <a:srgbClr val="00B0F0"/>
                </a:solidFill>
                <a:latin typeface="Neo Sans Std Light"/>
              </a:rPr>
              <a:t>Click on the button below to download the whitepaper.</a:t>
            </a:r>
            <a:endParaRPr lang="en-GB" sz="1100" b="1" dirty="0">
              <a:solidFill>
                <a:srgbClr val="00B0F0"/>
              </a:solidFill>
              <a:latin typeface="Arial Narrow" panose="020B0606020202030204" pitchFamily="34" charset="0"/>
            </a:endParaRPr>
          </a:p>
        </p:txBody>
      </p:sp>
      <p:cxnSp>
        <p:nvCxnSpPr>
          <p:cNvPr id="5" name="Straight Connector 4">
            <a:extLst>
              <a:ext uri="{FF2B5EF4-FFF2-40B4-BE49-F238E27FC236}">
                <a16:creationId xmlns:a16="http://schemas.microsoft.com/office/drawing/2014/main" id="{AFACBBEE-8117-4D1A-AA02-4CC59F57C14D}"/>
              </a:ext>
            </a:extLst>
          </p:cNvPr>
          <p:cNvCxnSpPr>
            <a:cxnSpLocks/>
          </p:cNvCxnSpPr>
          <p:nvPr/>
        </p:nvCxnSpPr>
        <p:spPr>
          <a:xfrm>
            <a:off x="559036" y="6534150"/>
            <a:ext cx="52874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B65534-5612-42BE-9509-EA33F6681C60}"/>
              </a:ext>
            </a:extLst>
          </p:cNvPr>
          <p:cNvSpPr txBox="1"/>
          <p:nvPr/>
        </p:nvSpPr>
        <p:spPr>
          <a:xfrm>
            <a:off x="559036" y="7039114"/>
            <a:ext cx="7305674" cy="1028423"/>
          </a:xfrm>
          <a:prstGeom prst="rect">
            <a:avLst/>
          </a:prstGeom>
          <a:noFill/>
        </p:spPr>
        <p:txBody>
          <a:bodyPr wrap="square">
            <a:spAutoFit/>
          </a:bodyPr>
          <a:lstStyle/>
          <a:p>
            <a:pPr>
              <a:lnSpc>
                <a:spcPct val="150000"/>
              </a:lnSpc>
            </a:pPr>
            <a:r>
              <a:rPr lang="en-GB" sz="1400" dirty="0"/>
              <a:t>Tel: +44 161 721 5247</a:t>
            </a:r>
          </a:p>
          <a:p>
            <a:pPr>
              <a:lnSpc>
                <a:spcPct val="150000"/>
              </a:lnSpc>
            </a:pPr>
            <a:r>
              <a:rPr lang="en-GB" sz="1400" dirty="0"/>
              <a:t>Email: </a:t>
            </a:r>
            <a:r>
              <a:rPr lang="en-GB" sz="1400" dirty="0">
                <a:hlinkClick r:id="rId3"/>
              </a:rPr>
              <a:t>biopharma@intertek.com</a:t>
            </a:r>
            <a:endParaRPr lang="en-GB" sz="1400" dirty="0"/>
          </a:p>
          <a:p>
            <a:pPr>
              <a:lnSpc>
                <a:spcPct val="150000"/>
              </a:lnSpc>
            </a:pPr>
            <a:r>
              <a:rPr lang="en-GB" sz="1400" dirty="0">
                <a:hlinkClick r:id="rId4"/>
              </a:rPr>
              <a:t>intertek.com/pharmaceutical</a:t>
            </a:r>
            <a:endParaRPr lang="en-US" sz="1400" dirty="0"/>
          </a:p>
        </p:txBody>
      </p:sp>
      <p:cxnSp>
        <p:nvCxnSpPr>
          <p:cNvPr id="16" name="Straight Connector 15">
            <a:extLst>
              <a:ext uri="{FF2B5EF4-FFF2-40B4-BE49-F238E27FC236}">
                <a16:creationId xmlns:a16="http://schemas.microsoft.com/office/drawing/2014/main" id="{652846E6-2FF2-46F5-B324-D613FAB4D75A}"/>
              </a:ext>
            </a:extLst>
          </p:cNvPr>
          <p:cNvCxnSpPr>
            <a:cxnSpLocks/>
          </p:cNvCxnSpPr>
          <p:nvPr/>
        </p:nvCxnSpPr>
        <p:spPr>
          <a:xfrm>
            <a:off x="559036" y="8572500"/>
            <a:ext cx="52874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Rectangle 1">
            <a:hlinkClick r:id="rId5"/>
            <a:extLst>
              <a:ext uri="{FF2B5EF4-FFF2-40B4-BE49-F238E27FC236}">
                <a16:creationId xmlns:a16="http://schemas.microsoft.com/office/drawing/2014/main" id="{423D5402-A333-4502-A979-34D8F431A783}"/>
              </a:ext>
            </a:extLst>
          </p:cNvPr>
          <p:cNvSpPr/>
          <p:nvPr/>
        </p:nvSpPr>
        <p:spPr>
          <a:xfrm>
            <a:off x="643257" y="4742722"/>
            <a:ext cx="1841264" cy="24783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200" dirty="0"/>
              <a:t>DOWNLOAD WHITEPAPER</a:t>
            </a:r>
            <a:endParaRPr lang="en-US" sz="1200" dirty="0"/>
          </a:p>
        </p:txBody>
      </p:sp>
    </p:spTree>
    <p:extLst>
      <p:ext uri="{BB962C8B-B14F-4D97-AF65-F5344CB8AC3E}">
        <p14:creationId xmlns:p14="http://schemas.microsoft.com/office/powerpoint/2010/main" val="23724686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TotalTime>
  <Words>142</Words>
  <Application>Microsoft Office PowerPoint</Application>
  <PresentationFormat>A4 Paper (210x297 mm)</PresentationFormat>
  <Paragraphs>16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Calibri</vt:lpstr>
      <vt:lpstr>Calibri Light</vt:lpstr>
      <vt:lpstr>Neo Sans Std Light</vt:lpstr>
      <vt:lpstr>Neo Sans W01</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Bowes  Intertek</dc:creator>
  <cp:lastModifiedBy>Catherine Bowes  Intertek</cp:lastModifiedBy>
  <cp:revision>8</cp:revision>
  <dcterms:created xsi:type="dcterms:W3CDTF">2020-08-26T16:09:16Z</dcterms:created>
  <dcterms:modified xsi:type="dcterms:W3CDTF">2020-09-01T10:56:06Z</dcterms:modified>
</cp:coreProperties>
</file>